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1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2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notesSlides/notesSlide3.xml" ContentType="application/vnd.openxmlformats-officedocument.presentationml.notesSlide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4.xml" ContentType="application/vnd.openxmlformats-officedocument.presentationml.notesSl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5.xml" ContentType="application/vnd.openxmlformats-officedocument.presentationml.notesSlide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notesSlides/notesSlide6.xml" ContentType="application/vnd.openxmlformats-officedocument.presentationml.notesSlide+xml"/>
  <Override PartName="/ppt/tags/tag44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414" r:id="rId5"/>
    <p:sldId id="429" r:id="rId6"/>
    <p:sldId id="430" r:id="rId7"/>
    <p:sldId id="431" r:id="rId8"/>
    <p:sldId id="432" r:id="rId9"/>
    <p:sldId id="433" r:id="rId10"/>
    <p:sldId id="436" r:id="rId11"/>
    <p:sldId id="434" r:id="rId12"/>
  </p:sldIdLst>
  <p:sldSz cx="12192000" cy="6858000"/>
  <p:notesSz cx="6858000" cy="9144000"/>
  <p:embeddedFontLst>
    <p:embeddedFont>
      <p:font typeface="黑体" panose="02010609060101010101" pitchFamily="49" charset="-122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2F10"/>
    <a:srgbClr val="84685A"/>
    <a:srgbClr val="C18953"/>
    <a:srgbClr val="BF6A59"/>
    <a:srgbClr val="CD8B7D"/>
    <a:srgbClr val="FFFFFF"/>
    <a:srgbClr val="92A1A5"/>
    <a:srgbClr val="5B7782"/>
    <a:srgbClr val="145672"/>
    <a:srgbClr val="6258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8F4090-9CC6-42DF-AF62-9F8D1298FA19}" v="4" dt="2021-12-21T17:54:47.7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6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6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tags" Target="tags/tag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2021/12/21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25A8C7-CC1A-4A08-9B4B-31F43B054C7F}" type="datetimeFigureOut">
              <a:rPr lang="zh-CN" altLang="en-US" smtClean="0"/>
              <a:t>2021/12/21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E1B693-632D-4080-9CF6-EA28B66DC8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854199"/>
            <a:ext cx="9144000" cy="1655763"/>
          </a:xfrm>
        </p:spPr>
        <p:txBody>
          <a:bodyPr anchor="b">
            <a:normAutofit/>
          </a:bodyPr>
          <a:lstStyle>
            <a:lvl1pPr algn="ctr">
              <a:defRPr sz="7200" b="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2021/12/21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4436">
            <a:off x="6300718" y="-2601021"/>
            <a:ext cx="8977380" cy="553371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4436">
            <a:off x="-3474272" y="5204830"/>
            <a:ext cx="8977380" cy="5533714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337499" y="279742"/>
            <a:ext cx="11517001" cy="629883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 useBgFill="1">
        <p:nvSpPr>
          <p:cNvPr id="6" name="等腰三角形 5"/>
          <p:cNvSpPr>
            <a:spLocks noChangeAspect="1"/>
          </p:cNvSpPr>
          <p:nvPr userDrawn="1"/>
        </p:nvSpPr>
        <p:spPr>
          <a:xfrm flipV="1">
            <a:off x="5916046" y="279742"/>
            <a:ext cx="359906" cy="31028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756213" y="0"/>
            <a:ext cx="5435788" cy="6858003"/>
          </a:xfrm>
          <a:custGeom>
            <a:avLst/>
            <a:gdLst>
              <a:gd name="connsiteX0" fmla="*/ 2130130 w 5435788"/>
              <a:gd name="connsiteY0" fmla="*/ 0 h 6858002"/>
              <a:gd name="connsiteX1" fmla="*/ 5435788 w 5435788"/>
              <a:gd name="connsiteY1" fmla="*/ 0 h 6858002"/>
              <a:gd name="connsiteX2" fmla="*/ 5435788 w 5435788"/>
              <a:gd name="connsiteY2" fmla="*/ 6858002 h 6858002"/>
              <a:gd name="connsiteX3" fmla="*/ 0 w 5435788"/>
              <a:gd name="connsiteY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35788" h="6858002">
                <a:moveTo>
                  <a:pt x="2130130" y="0"/>
                </a:moveTo>
                <a:lnTo>
                  <a:pt x="5435788" y="0"/>
                </a:lnTo>
                <a:lnTo>
                  <a:pt x="5435788" y="6858002"/>
                </a:lnTo>
                <a:lnTo>
                  <a:pt x="0" y="6858002"/>
                </a:lnTo>
                <a:close/>
              </a:path>
            </a:pathLst>
          </a:custGeom>
        </p:spPr>
        <p:txBody>
          <a:bodyPr wrap="square" lIns="68580" tIns="34290" rIns="68580" bIns="34290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/>
    </mc:Choice>
    <mc:Fallback xmlns="">
      <p:transition spd="slow" advTm="5000"/>
    </mc:Fallback>
  </mc:AlternateContent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31000">
                <a:schemeClr val="accent1">
                  <a:lumMod val="5000"/>
                  <a:lumOff val="95000"/>
                  <a:alpha val="1900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ea typeface="Calibri" panose="020F0502020204030204" charset="0"/>
            </a:endParaRPr>
          </a:p>
        </p:txBody>
      </p:sp>
    </p:spTree>
  </p:cSld>
  <p:clrMapOvr>
    <a:masterClrMapping/>
  </p:clrMapOvr>
  <p:transition advClick="0" advTm="1000">
    <p:random/>
  </p:transition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2021/12/21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  <a:t>2021/12/21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38200" y="2187443"/>
            <a:ext cx="10515600" cy="2483115"/>
          </a:xfrm>
        </p:spPr>
        <p:txBody>
          <a:bodyPr>
            <a:normAutofit/>
          </a:bodyPr>
          <a:lstStyle>
            <a:lvl1pPr algn="ctr">
              <a:defRPr sz="6000" b="0"/>
            </a:lvl1pPr>
          </a:lstStyle>
          <a:p>
            <a:r>
              <a:rPr lang="zh-CN" altLang="en-US" dirty="0"/>
              <a:t>单击此处编辑标题</a:t>
            </a:r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2021/12/21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2021/12/21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238500" y="2159000"/>
            <a:ext cx="5715000" cy="1382450"/>
          </a:xfrm>
        </p:spPr>
        <p:txBody>
          <a:bodyPr anchor="b" anchorCtr="0">
            <a:normAutofit/>
          </a:bodyPr>
          <a:lstStyle>
            <a:lvl1pPr algn="ctr"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  <a:t>2021/12/21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7" name="内容占位符 36"/>
          <p:cNvSpPr>
            <a:spLocks noGrp="1"/>
          </p:cNvSpPr>
          <p:nvPr>
            <p:ph sz="quarter" idx="13" hasCustomPrompt="1"/>
          </p:nvPr>
        </p:nvSpPr>
        <p:spPr>
          <a:xfrm>
            <a:off x="3238500" y="3733201"/>
            <a:ext cx="5715000" cy="1185937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2021/12/21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713673"/>
            <a:ext cx="4681654" cy="1428161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642517" y="713673"/>
            <a:ext cx="5711882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200" y="2313873"/>
            <a:ext cx="4681654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2021/12/21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10444898" y="365125"/>
            <a:ext cx="908901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9446443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t>2021/12/21</a:t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KSO_TEMPLATE" hidden="1"/>
          <p:cNvSpPr/>
          <p:nvPr userDrawn="1">
            <p:custDataLst>
              <p:tags r:id="rId21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Calibri" panose="020F050202020403020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3.xml"/><Relationship Id="rId13" Type="http://schemas.openxmlformats.org/officeDocument/2006/relationships/image" Target="../media/image3.png"/><Relationship Id="rId3" Type="http://schemas.openxmlformats.org/officeDocument/2006/relationships/tags" Target="../tags/tag8.xml"/><Relationship Id="rId7" Type="http://schemas.openxmlformats.org/officeDocument/2006/relationships/tags" Target="../tags/tag12.xml"/><Relationship Id="rId12" Type="http://schemas.openxmlformats.org/officeDocument/2006/relationships/notesSlide" Target="../notesSlides/notesSlide1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tags" Target="../tags/tag11.xml"/><Relationship Id="rId11" Type="http://schemas.openxmlformats.org/officeDocument/2006/relationships/slideLayout" Target="../slideLayouts/slideLayout10.xml"/><Relationship Id="rId5" Type="http://schemas.openxmlformats.org/officeDocument/2006/relationships/tags" Target="../tags/tag10.xml"/><Relationship Id="rId15" Type="http://schemas.openxmlformats.org/officeDocument/2006/relationships/image" Target="../media/image4.png"/><Relationship Id="rId10" Type="http://schemas.openxmlformats.org/officeDocument/2006/relationships/tags" Target="../tags/tag15.xml"/><Relationship Id="rId4" Type="http://schemas.openxmlformats.org/officeDocument/2006/relationships/tags" Target="../tags/tag9.xml"/><Relationship Id="rId9" Type="http://schemas.openxmlformats.org/officeDocument/2006/relationships/tags" Target="../tags/tag14.xml"/><Relationship Id="rId14" Type="http://schemas.openxmlformats.org/officeDocument/2006/relationships/hyperlink" Target="https://www.researchgate.net/figure/5G-network-slices-structure_fig4_301799845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23.xml"/><Relationship Id="rId13" Type="http://schemas.openxmlformats.org/officeDocument/2006/relationships/image" Target="../media/image3.png"/><Relationship Id="rId3" Type="http://schemas.openxmlformats.org/officeDocument/2006/relationships/tags" Target="../tags/tag18.xml"/><Relationship Id="rId7" Type="http://schemas.openxmlformats.org/officeDocument/2006/relationships/tags" Target="../tags/tag22.xml"/><Relationship Id="rId12" Type="http://schemas.openxmlformats.org/officeDocument/2006/relationships/notesSlide" Target="../notesSlides/notesSlide2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tags" Target="../tags/tag21.xml"/><Relationship Id="rId11" Type="http://schemas.openxmlformats.org/officeDocument/2006/relationships/slideLayout" Target="../slideLayouts/slideLayout10.xml"/><Relationship Id="rId5" Type="http://schemas.openxmlformats.org/officeDocument/2006/relationships/tags" Target="../tags/tag20.xml"/><Relationship Id="rId15" Type="http://schemas.openxmlformats.org/officeDocument/2006/relationships/hyperlink" Target="https://info.adaptivemobile.com/5g-network-slicing-security" TargetMode="External"/><Relationship Id="rId10" Type="http://schemas.openxmlformats.org/officeDocument/2006/relationships/tags" Target="../tags/tag25.xml"/><Relationship Id="rId4" Type="http://schemas.openxmlformats.org/officeDocument/2006/relationships/tags" Target="../tags/tag19.xml"/><Relationship Id="rId9" Type="http://schemas.openxmlformats.org/officeDocument/2006/relationships/tags" Target="../tags/tag24.xml"/><Relationship Id="rId1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3" Type="http://schemas.openxmlformats.org/officeDocument/2006/relationships/tags" Target="../tags/tag28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tags" Target="../tags/tag31.xml"/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info.adaptivemobile.com/5g-network-slicing-security" TargetMode="External"/><Relationship Id="rId3" Type="http://schemas.openxmlformats.org/officeDocument/2006/relationships/tags" Target="../tags/tag34.xml"/><Relationship Id="rId7" Type="http://schemas.openxmlformats.org/officeDocument/2006/relationships/image" Target="../media/image6.png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37.xml"/><Relationship Id="rId7" Type="http://schemas.openxmlformats.org/officeDocument/2006/relationships/image" Target="../media/image3.png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4.xml"/><Relationship Id="rId4" Type="http://schemas.openxmlformats.org/officeDocument/2006/relationships/tags" Target="../tags/tag38.xml"/><Relationship Id="rId9" Type="http://schemas.openxmlformats.org/officeDocument/2006/relationships/hyperlink" Target="https://info.adaptivemobile.com/5g-network-slicing-security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41.xml"/><Relationship Id="rId7" Type="http://schemas.openxmlformats.org/officeDocument/2006/relationships/notesSlide" Target="../notesSlides/notesSlide6.xml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6" Type="http://schemas.openxmlformats.org/officeDocument/2006/relationships/slideLayout" Target="../slideLayouts/slideLayout14.xml"/><Relationship Id="rId5" Type="http://schemas.openxmlformats.org/officeDocument/2006/relationships/tags" Target="../tags/tag43.xml"/><Relationship Id="rId10" Type="http://schemas.openxmlformats.org/officeDocument/2006/relationships/hyperlink" Target="https://info.adaptivemobile.com/5g-network-slicing-security" TargetMode="External"/><Relationship Id="rId4" Type="http://schemas.openxmlformats.org/officeDocument/2006/relationships/tags" Target="../tags/tag42.xml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691573" y="2763838"/>
            <a:ext cx="4808855" cy="1309370"/>
            <a:chOff x="5482" y="3907"/>
            <a:chExt cx="7573" cy="2062"/>
          </a:xfrm>
        </p:grpSpPr>
        <p:sp>
          <p:nvSpPr>
            <p:cNvPr id="15" name="文本框 14"/>
            <p:cNvSpPr txBox="1"/>
            <p:nvPr/>
          </p:nvSpPr>
          <p:spPr>
            <a:xfrm>
              <a:off x="5728" y="5122"/>
              <a:ext cx="6704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endParaRPr lang="zh-CN" altLang="en-US" sz="2800" dirty="0">
                <a:solidFill>
                  <a:srgbClr val="84685A"/>
                </a:solidFill>
                <a:effectLst/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482" y="3907"/>
              <a:ext cx="7573" cy="206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en-US" altLang="zh-CN" sz="3600" kern="0" cap="all" dirty="0">
                  <a:solidFill>
                    <a:srgbClr val="4C2F10"/>
                  </a:solidFill>
                  <a:latin typeface="Calibri"/>
                  <a:ea typeface="Calibri" panose="020F0502020204030204" charset="0"/>
                  <a:cs typeface="Calibri"/>
                  <a:sym typeface="+mn-ea"/>
                </a:rPr>
                <a:t>Location</a:t>
              </a:r>
              <a:r>
                <a:rPr lang="en-US" altLang="zh-CN" sz="3600" kern="0" cap="all" dirty="0">
                  <a:solidFill>
                    <a:srgbClr val="4C2F10"/>
                  </a:solidFill>
                  <a:effectLst/>
                  <a:uFillTx/>
                  <a:latin typeface="Calibri"/>
                  <a:ea typeface="Calibri" panose="020F0502020204030204" charset="0"/>
                  <a:cs typeface="Calibri"/>
                  <a:sym typeface="+mn-ea"/>
                </a:rPr>
                <a:t> tracking in 5G Network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1</a:t>
            </a:fld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hlinkClick r:id="rId14" action="ppaction://hlinkfile"/>
          </p:cNvPr>
          <p:cNvSpPr/>
          <p:nvPr/>
        </p:nvSpPr>
        <p:spPr>
          <a:xfrm>
            <a:off x="308928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grpSp>
        <p:nvGrpSpPr>
          <p:cNvPr id="3" name="PA-组合 2"/>
          <p:cNvGrpSpPr/>
          <p:nvPr>
            <p:custDataLst>
              <p:tags r:id="rId2"/>
            </p:custDataLst>
          </p:nvPr>
        </p:nvGrpSpPr>
        <p:grpSpPr>
          <a:xfrm>
            <a:off x="551180" y="610235"/>
            <a:ext cx="5865495" cy="706755"/>
            <a:chOff x="1279" y="845"/>
            <a:chExt cx="9237" cy="1113"/>
          </a:xfrm>
        </p:grpSpPr>
        <p:sp>
          <p:nvSpPr>
            <p:cNvPr id="15" name="PA-文本框 4"/>
            <p:cNvSpPr txBox="1"/>
            <p:nvPr>
              <p:custDataLst>
                <p:tags r:id="rId9"/>
              </p:custDataLst>
            </p:nvPr>
          </p:nvSpPr>
          <p:spPr>
            <a:xfrm>
              <a:off x="1279" y="845"/>
              <a:ext cx="9237" cy="111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srgbClr val="84685A"/>
                  </a:solidFill>
                  <a:latin typeface="Calibri" panose="020F0502020204030204" charset="0"/>
                  <a:ea typeface="Calibri" panose="020F0502020204030204" charset="0"/>
                  <a:sym typeface="Microsoft YaHei Light" panose="020B0502040204020203" pitchFamily="34" charset="-122"/>
                </a:rPr>
                <a:t>Firstly, what is 5G Network Slicing and why is it important for 5G?</a:t>
              </a:r>
            </a:p>
          </p:txBody>
        </p:sp>
        <p:sp>
          <p:nvSpPr>
            <p:cNvPr id="19" name="PA-文本框 8"/>
            <p:cNvSpPr txBox="1"/>
            <p:nvPr>
              <p:custDataLst>
                <p:tags r:id="rId10"/>
              </p:custDataLst>
            </p:nvPr>
          </p:nvSpPr>
          <p:spPr>
            <a:xfrm>
              <a:off x="1279" y="1473"/>
              <a:ext cx="7694" cy="44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endParaRPr lang="en-US" altLang="zh-CN" sz="105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endParaRPr>
            </a:p>
          </p:txBody>
        </p:sp>
      </p:grp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995363" y="1437640"/>
            <a:ext cx="9892030" cy="3820795"/>
            <a:chOff x="1952" y="3058"/>
            <a:chExt cx="15578" cy="6017"/>
          </a:xfrm>
        </p:grpSpPr>
        <p:sp>
          <p:nvSpPr>
            <p:cNvPr id="117" name="PA-矩形 116"/>
            <p:cNvSpPr/>
            <p:nvPr>
              <p:custDataLst>
                <p:tags r:id="rId5"/>
              </p:custDataLst>
            </p:nvPr>
          </p:nvSpPr>
          <p:spPr>
            <a:xfrm>
              <a:off x="1952" y="3058"/>
              <a:ext cx="7630" cy="14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+mn-lt"/>
                </a:rPr>
                <a:t>A slice is a logical block in the 5G core network to serve a specific purpose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+mn-lt"/>
                </a:rPr>
                <a:t> like:</a:t>
              </a:r>
            </a:p>
          </p:txBody>
        </p:sp>
        <p:sp>
          <p:nvSpPr>
            <p:cNvPr id="118" name="PA-矩形 117"/>
            <p:cNvSpPr/>
            <p:nvPr>
              <p:custDataLst>
                <p:tags r:id="rId6"/>
              </p:custDataLst>
            </p:nvPr>
          </p:nvSpPr>
          <p:spPr>
            <a:xfrm>
              <a:off x="1952" y="4802"/>
              <a:ext cx="5077" cy="20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1450" marR="0" lvl="0" indent="-17145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Arial" panose="020B0604020202020204"/>
                  <a:ea typeface="Calibri" panose="020F0502020204030204" charset="0"/>
                  <a:cs typeface="Calibri" panose="020F0502020204030204" charset="0"/>
                </a:rPr>
                <a:t> 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Arial" panose="020B0604020202020204"/>
                  <a:ea typeface="Calibri" panose="020F0502020204030204" charset="0"/>
                  <a:cs typeface="Calibri" panose="020F0502020204030204" charset="0"/>
                </a:rPr>
                <a:t>private networks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Arial" panose="020B0604020202020204"/>
                  <a:ea typeface="Calibri" panose="020F0502020204030204" charset="0"/>
                  <a:cs typeface="Calibri" panose="020F0502020204030204" charset="0"/>
                </a:rPr>
                <a:t> massive machine type communication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lang="en-US" altLang="zh-CN" sz="1200" noProof="0" dirty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Arial" panose="020B0604020202020204"/>
                  <a:ea typeface="Calibri" panose="020F0502020204030204" charset="0"/>
                  <a:cs typeface="Calibri" panose="020F0502020204030204" charset="0"/>
                  <a:sym typeface="+mn-ea"/>
                </a:rPr>
                <a:t> streaming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Arial" panose="020B0604020202020204"/>
                  <a:ea typeface="Calibri" panose="020F0502020204030204" charset="0"/>
                  <a:cs typeface="Calibri" panose="020F0502020204030204" charset="0"/>
                  <a:sym typeface="+mn-ea"/>
                </a:rPr>
                <a:t> automotive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Arial" panose="020B0604020202020204"/>
                  <a:ea typeface="Calibri" panose="020F0502020204030204" charset="0"/>
                  <a:cs typeface="Calibri" panose="020F0502020204030204" charset="0"/>
                  <a:sym typeface="+mn-ea"/>
                </a:rPr>
                <a:t> Mobile Virtual Network Operator (MVNO)</a:t>
              </a:r>
            </a:p>
          </p:txBody>
        </p:sp>
        <p:sp>
          <p:nvSpPr>
            <p:cNvPr id="33" name="PA-文本框 32"/>
            <p:cNvSpPr txBox="1"/>
            <p:nvPr>
              <p:custDataLst>
                <p:tags r:id="rId7"/>
              </p:custDataLst>
            </p:nvPr>
          </p:nvSpPr>
          <p:spPr>
            <a:xfrm>
              <a:off x="7385" y="7623"/>
              <a:ext cx="4341" cy="14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8"/>
              </p:custDataLst>
            </p:nvPr>
          </p:nvSpPr>
          <p:spPr>
            <a:xfrm>
              <a:off x="13189" y="7622"/>
              <a:ext cx="4341" cy="14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
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4" name="PA-矩形 116"/>
          <p:cNvSpPr/>
          <p:nvPr>
            <p:custDataLst>
              <p:tags r:id="rId4"/>
            </p:custDataLst>
          </p:nvPr>
        </p:nvSpPr>
        <p:spPr>
          <a:xfrm>
            <a:off x="995363" y="4051300"/>
            <a:ext cx="4845050" cy="1691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Network slicing allows a mobile operator to divide their network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and</a:t>
            </a:r>
            <a:r>
              <a:rPr kumimoji="0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 provide different amounts of resources and prioritization to different types of traffic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.</a:t>
            </a:r>
          </a:p>
        </p:txBody>
      </p:sp>
      <p:pic>
        <p:nvPicPr>
          <p:cNvPr id="6" name="Content Placeholder 5" descr="5G-network-slices-structure"/>
          <p:cNvPicPr>
            <a:picLocks noGrp="1" noChangeAspect="1"/>
          </p:cNvPicPr>
          <p:nvPr>
            <p:ph sz="quarter" idx="13"/>
          </p:nvPr>
        </p:nvPicPr>
        <p:blipFill>
          <a:blip r:embed="rId15"/>
          <a:stretch>
            <a:fillRect/>
          </a:stretch>
        </p:blipFill>
        <p:spPr>
          <a:xfrm>
            <a:off x="5915025" y="1475740"/>
            <a:ext cx="5756275" cy="3907155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6165215" y="5497830"/>
            <a:ext cx="525526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/>
              <a:t>Source: </a:t>
            </a:r>
            <a:r>
              <a:rPr lang="en-US" sz="1000">
                <a:hlinkClick r:id="rId14" action="ppaction://hlinkfile"/>
              </a:rPr>
              <a:t>https://www.researchgate.net/figure/5G-network-slices-structure_fig4_301799845</a:t>
            </a:r>
            <a:endParaRPr lang="en-US" sz="1000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10198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grpSp>
        <p:nvGrpSpPr>
          <p:cNvPr id="3" name="PA-组合 2"/>
          <p:cNvGrpSpPr/>
          <p:nvPr>
            <p:custDataLst>
              <p:tags r:id="rId2"/>
            </p:custDataLst>
          </p:nvPr>
        </p:nvGrpSpPr>
        <p:grpSpPr>
          <a:xfrm>
            <a:off x="559435" y="610235"/>
            <a:ext cx="4885690" cy="706755"/>
            <a:chOff x="1279" y="845"/>
            <a:chExt cx="7694" cy="1113"/>
          </a:xfrm>
        </p:grpSpPr>
        <p:sp>
          <p:nvSpPr>
            <p:cNvPr id="15" name="PA-文本框 4"/>
            <p:cNvSpPr txBox="1"/>
            <p:nvPr>
              <p:custDataLst>
                <p:tags r:id="rId9"/>
              </p:custDataLst>
            </p:nvPr>
          </p:nvSpPr>
          <p:spPr>
            <a:xfrm>
              <a:off x="1279" y="845"/>
              <a:ext cx="5864" cy="111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srgbClr val="84685A"/>
                  </a:solidFill>
                  <a:latin typeface="Calibri" panose="020F0502020204030204" charset="0"/>
                  <a:ea typeface="Calibri" panose="020F0502020204030204" charset="0"/>
                  <a:sym typeface="Microsoft YaHei Light" panose="020B0502040204020203" pitchFamily="34" charset="-122"/>
                </a:rPr>
                <a:t>Service Based Architecture</a:t>
              </a:r>
              <a:r>
                <a:rPr lang="en-US" altLang="zh-CN" sz="2000" b="1" dirty="0">
                  <a:solidFill>
                    <a:srgbClr val="84685A"/>
                  </a:solidFill>
                  <a:latin typeface="Calibri" panose="020F0502020204030204" charset="0"/>
                  <a:ea typeface="Calibri" panose="020F0502020204030204" charset="0"/>
                  <a:sym typeface="Microsoft YaHei Light" panose="020B0502040204020203" pitchFamily="34" charset="-122"/>
                </a:rPr>
                <a:t> (SBA)</a:t>
              </a:r>
              <a:r>
                <a:rPr lang="zh-CN" altLang="en-US" sz="2000" b="1" dirty="0">
                  <a:solidFill>
                    <a:srgbClr val="84685A"/>
                  </a:solidFill>
                  <a:latin typeface="Calibri" panose="020F0502020204030204" charset="0"/>
                  <a:ea typeface="Calibri" panose="020F0502020204030204" charset="0"/>
                  <a:sym typeface="Microsoft YaHei Light" panose="020B0502040204020203" pitchFamily="34" charset="-122"/>
                </a:rPr>
                <a:t> and Slicing</a:t>
              </a:r>
            </a:p>
          </p:txBody>
        </p:sp>
        <p:sp>
          <p:nvSpPr>
            <p:cNvPr id="19" name="PA-文本框 8"/>
            <p:cNvSpPr txBox="1"/>
            <p:nvPr>
              <p:custDataLst>
                <p:tags r:id="rId10"/>
              </p:custDataLst>
            </p:nvPr>
          </p:nvSpPr>
          <p:spPr>
            <a:xfrm>
              <a:off x="1279" y="1473"/>
              <a:ext cx="7694" cy="44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endParaRPr lang="en-US" altLang="zh-CN" sz="105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endParaRPr>
            </a:p>
          </p:txBody>
        </p:sp>
      </p:grpSp>
      <p:sp>
        <p:nvSpPr>
          <p:cNvPr id="7" name="PA-出品 26"/>
          <p:cNvSpPr txBox="1"/>
          <p:nvPr>
            <p:custDataLst>
              <p:tags r:id="rId3"/>
            </p:custDataLst>
          </p:nvPr>
        </p:nvSpPr>
        <p:spPr>
          <a:xfrm>
            <a:off x="4472940" y="1456055"/>
            <a:ext cx="226187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Calibri" panose="020F0502020204030204" charset="0"/>
                <a:ea typeface="Calibri" panose="020F0502020204030204" charset="0"/>
              </a:rPr>
              <a:t>Network function(NF) can:</a:t>
            </a:r>
          </a:p>
        </p:txBody>
      </p:sp>
      <p:sp>
        <p:nvSpPr>
          <p:cNvPr id="11" name="PA-PA15"/>
          <p:cNvSpPr txBox="1"/>
          <p:nvPr>
            <p:custDataLst>
              <p:tags r:id="rId4"/>
            </p:custDataLst>
          </p:nvPr>
        </p:nvSpPr>
        <p:spPr>
          <a:xfrm>
            <a:off x="4473250" y="1762669"/>
            <a:ext cx="355612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Calibri" panose="020F0502020204030204" charset="0"/>
                <a:ea typeface="Calibri" panose="020F0502020204030204" charset="0"/>
                <a:cs typeface="Lato Regular"/>
              </a:rPr>
              <a:t>-&gt; 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Calibri" panose="020F0502020204030204" charset="0"/>
                <a:ea typeface="Calibri" panose="020F0502020204030204" charset="0"/>
                <a:cs typeface="Lato Regular"/>
              </a:rPr>
              <a:t> offer a service and so be a service producer</a:t>
            </a:r>
          </a:p>
        </p:txBody>
      </p:sp>
      <p:sp>
        <p:nvSpPr>
          <p:cNvPr id="13" name="PA-15"/>
          <p:cNvSpPr txBox="1"/>
          <p:nvPr>
            <p:custDataLst>
              <p:tags r:id="rId5"/>
            </p:custDataLst>
          </p:nvPr>
        </p:nvSpPr>
        <p:spPr>
          <a:xfrm>
            <a:off x="4473885" y="2144869"/>
            <a:ext cx="3556121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Calibri" panose="020F0502020204030204" charset="0"/>
                <a:ea typeface="Calibri" panose="020F0502020204030204" charset="0"/>
                <a:cs typeface="Lato Regular"/>
              </a:rPr>
              <a:t>-&gt; 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Calibri" panose="020F0502020204030204" charset="0"/>
                <a:ea typeface="Calibri" panose="020F0502020204030204" charset="0"/>
                <a:cs typeface="Lato Regular"/>
              </a:rPr>
              <a:t>act as a service consumer when it requests a service from another network function</a:t>
            </a:r>
          </a:p>
        </p:txBody>
      </p:sp>
      <p:sp>
        <p:nvSpPr>
          <p:cNvPr id="18" name="PA-任意多边形 11"/>
          <p:cNvSpPr>
            <a:spLocks noEditPoints="1"/>
          </p:cNvSpPr>
          <p:nvPr>
            <p:custDataLst>
              <p:tags r:id="rId6"/>
            </p:custDataLst>
          </p:nvPr>
        </p:nvSpPr>
        <p:spPr bwMode="auto">
          <a:xfrm>
            <a:off x="6577828" y="3172329"/>
            <a:ext cx="272541" cy="266402"/>
          </a:xfrm>
          <a:custGeom>
            <a:avLst/>
            <a:gdLst>
              <a:gd name="T0" fmla="*/ 90 w 94"/>
              <a:gd name="T1" fmla="*/ 55 h 92"/>
              <a:gd name="T2" fmla="*/ 90 w 94"/>
              <a:gd name="T3" fmla="*/ 85 h 92"/>
              <a:gd name="T4" fmla="*/ 53 w 94"/>
              <a:gd name="T5" fmla="*/ 89 h 92"/>
              <a:gd name="T6" fmla="*/ 54 w 94"/>
              <a:gd name="T7" fmla="*/ 59 h 92"/>
              <a:gd name="T8" fmla="*/ 46 w 94"/>
              <a:gd name="T9" fmla="*/ 0 h 92"/>
              <a:gd name="T10" fmla="*/ 0 w 94"/>
              <a:gd name="T11" fmla="*/ 46 h 92"/>
              <a:gd name="T12" fmla="*/ 46 w 94"/>
              <a:gd name="T13" fmla="*/ 92 h 92"/>
              <a:gd name="T14" fmla="*/ 45 w 94"/>
              <a:gd name="T15" fmla="*/ 84 h 92"/>
              <a:gd name="T16" fmla="*/ 20 w 94"/>
              <a:gd name="T17" fmla="*/ 72 h 92"/>
              <a:gd name="T18" fmla="*/ 20 w 94"/>
              <a:gd name="T19" fmla="*/ 20 h 92"/>
              <a:gd name="T20" fmla="*/ 72 w 94"/>
              <a:gd name="T21" fmla="*/ 20 h 92"/>
              <a:gd name="T22" fmla="*/ 83 w 94"/>
              <a:gd name="T23" fmla="*/ 50 h 92"/>
              <a:gd name="T24" fmla="*/ 92 w 94"/>
              <a:gd name="T25" fmla="*/ 50 h 92"/>
              <a:gd name="T26" fmla="*/ 79 w 94"/>
              <a:gd name="T27" fmla="*/ 13 h 92"/>
              <a:gd name="T28" fmla="*/ 47 w 94"/>
              <a:gd name="T29" fmla="*/ 41 h 92"/>
              <a:gd name="T30" fmla="*/ 31 w 94"/>
              <a:gd name="T31" fmla="*/ 19 h 92"/>
              <a:gd name="T32" fmla="*/ 41 w 94"/>
              <a:gd name="T33" fmla="*/ 44 h 92"/>
              <a:gd name="T34" fmla="*/ 47 w 94"/>
              <a:gd name="T35" fmla="*/ 55 h 92"/>
              <a:gd name="T36" fmla="*/ 54 w 94"/>
              <a:gd name="T37" fmla="*/ 47 h 92"/>
              <a:gd name="T38" fmla="*/ 62 w 94"/>
              <a:gd name="T39" fmla="*/ 30 h 92"/>
              <a:gd name="T40" fmla="*/ 47 w 94"/>
              <a:gd name="T41" fmla="*/ 41 h 92"/>
              <a:gd name="T42" fmla="*/ 88 w 94"/>
              <a:gd name="T43" fmla="*/ 75 h 92"/>
              <a:gd name="T44" fmla="*/ 87 w 94"/>
              <a:gd name="T45" fmla="*/ 74 h 92"/>
              <a:gd name="T46" fmla="*/ 86 w 94"/>
              <a:gd name="T47" fmla="*/ 71 h 92"/>
              <a:gd name="T48" fmla="*/ 81 w 94"/>
              <a:gd name="T49" fmla="*/ 83 h 92"/>
              <a:gd name="T50" fmla="*/ 85 w 94"/>
              <a:gd name="T51" fmla="*/ 76 h 92"/>
              <a:gd name="T52" fmla="*/ 86 w 94"/>
              <a:gd name="T53" fmla="*/ 76 h 92"/>
              <a:gd name="T54" fmla="*/ 87 w 94"/>
              <a:gd name="T55" fmla="*/ 83 h 92"/>
              <a:gd name="T56" fmla="*/ 66 w 94"/>
              <a:gd name="T57" fmla="*/ 80 h 92"/>
              <a:gd name="T58" fmla="*/ 67 w 94"/>
              <a:gd name="T59" fmla="*/ 69 h 92"/>
              <a:gd name="T60" fmla="*/ 68 w 94"/>
              <a:gd name="T61" fmla="*/ 61 h 92"/>
              <a:gd name="T62" fmla="*/ 57 w 94"/>
              <a:gd name="T63" fmla="*/ 64 h 92"/>
              <a:gd name="T64" fmla="*/ 61 w 94"/>
              <a:gd name="T65" fmla="*/ 68 h 92"/>
              <a:gd name="T66" fmla="*/ 63 w 94"/>
              <a:gd name="T67" fmla="*/ 63 h 92"/>
              <a:gd name="T68" fmla="*/ 62 w 94"/>
              <a:gd name="T69" fmla="*/ 69 h 92"/>
              <a:gd name="T70" fmla="*/ 54 w 94"/>
              <a:gd name="T71" fmla="*/ 83 h 92"/>
              <a:gd name="T72" fmla="*/ 81 w 94"/>
              <a:gd name="T73" fmla="*/ 80 h 92"/>
              <a:gd name="T74" fmla="*/ 79 w 94"/>
              <a:gd name="T75" fmla="*/ 76 h 92"/>
              <a:gd name="T76" fmla="*/ 75 w 94"/>
              <a:gd name="T77" fmla="*/ 60 h 92"/>
              <a:gd name="T78" fmla="*/ 66 w 94"/>
              <a:gd name="T79" fmla="*/ 80 h 92"/>
              <a:gd name="T80" fmla="*/ 73 w 94"/>
              <a:gd name="T81" fmla="*/ 83 h 92"/>
              <a:gd name="T82" fmla="*/ 78 w 94"/>
              <a:gd name="T83" fmla="*/ 80 h 92"/>
              <a:gd name="T84" fmla="*/ 74 w 94"/>
              <a:gd name="T85" fmla="*/ 76 h 92"/>
              <a:gd name="T86" fmla="*/ 72 w 94"/>
              <a:gd name="T87" fmla="*/ 76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94" h="92">
                <a:moveTo>
                  <a:pt x="58" y="55"/>
                </a:moveTo>
                <a:cubicBezTo>
                  <a:pt x="90" y="55"/>
                  <a:pt x="90" y="55"/>
                  <a:pt x="90" y="55"/>
                </a:cubicBezTo>
                <a:cubicBezTo>
                  <a:pt x="92" y="55"/>
                  <a:pt x="94" y="56"/>
                  <a:pt x="93" y="59"/>
                </a:cubicBezTo>
                <a:cubicBezTo>
                  <a:pt x="90" y="85"/>
                  <a:pt x="90" y="85"/>
                  <a:pt x="90" y="85"/>
                </a:cubicBezTo>
                <a:cubicBezTo>
                  <a:pt x="89" y="87"/>
                  <a:pt x="87" y="89"/>
                  <a:pt x="85" y="89"/>
                </a:cubicBezTo>
                <a:cubicBezTo>
                  <a:pt x="53" y="89"/>
                  <a:pt x="53" y="89"/>
                  <a:pt x="53" y="89"/>
                </a:cubicBezTo>
                <a:cubicBezTo>
                  <a:pt x="51" y="89"/>
                  <a:pt x="49" y="87"/>
                  <a:pt x="50" y="85"/>
                </a:cubicBezTo>
                <a:cubicBezTo>
                  <a:pt x="54" y="59"/>
                  <a:pt x="54" y="59"/>
                  <a:pt x="54" y="59"/>
                </a:cubicBezTo>
                <a:cubicBezTo>
                  <a:pt x="54" y="56"/>
                  <a:pt x="56" y="55"/>
                  <a:pt x="58" y="55"/>
                </a:cubicBezTo>
                <a:close/>
                <a:moveTo>
                  <a:pt x="46" y="0"/>
                </a:moveTo>
                <a:cubicBezTo>
                  <a:pt x="34" y="0"/>
                  <a:pt x="22" y="5"/>
                  <a:pt x="14" y="13"/>
                </a:cubicBezTo>
                <a:cubicBezTo>
                  <a:pt x="6" y="22"/>
                  <a:pt x="0" y="33"/>
                  <a:pt x="0" y="46"/>
                </a:cubicBezTo>
                <a:cubicBezTo>
                  <a:pt x="0" y="58"/>
                  <a:pt x="6" y="70"/>
                  <a:pt x="14" y="78"/>
                </a:cubicBezTo>
                <a:cubicBezTo>
                  <a:pt x="22" y="86"/>
                  <a:pt x="34" y="92"/>
                  <a:pt x="46" y="92"/>
                </a:cubicBezTo>
                <a:cubicBezTo>
                  <a:pt x="47" y="92"/>
                  <a:pt x="47" y="92"/>
                  <a:pt x="48" y="91"/>
                </a:cubicBezTo>
                <a:cubicBezTo>
                  <a:pt x="46" y="90"/>
                  <a:pt x="45" y="87"/>
                  <a:pt x="45" y="84"/>
                </a:cubicBezTo>
                <a:cubicBezTo>
                  <a:pt x="46" y="82"/>
                  <a:pt x="46" y="82"/>
                  <a:pt x="46" y="82"/>
                </a:cubicBezTo>
                <a:cubicBezTo>
                  <a:pt x="36" y="82"/>
                  <a:pt x="27" y="78"/>
                  <a:pt x="20" y="72"/>
                </a:cubicBezTo>
                <a:cubicBezTo>
                  <a:pt x="14" y="65"/>
                  <a:pt x="10" y="56"/>
                  <a:pt x="10" y="46"/>
                </a:cubicBezTo>
                <a:cubicBezTo>
                  <a:pt x="10" y="36"/>
                  <a:pt x="14" y="26"/>
                  <a:pt x="20" y="20"/>
                </a:cubicBezTo>
                <a:cubicBezTo>
                  <a:pt x="27" y="13"/>
                  <a:pt x="36" y="9"/>
                  <a:pt x="46" y="9"/>
                </a:cubicBezTo>
                <a:cubicBezTo>
                  <a:pt x="56" y="9"/>
                  <a:pt x="66" y="13"/>
                  <a:pt x="72" y="20"/>
                </a:cubicBezTo>
                <a:cubicBezTo>
                  <a:pt x="79" y="26"/>
                  <a:pt x="83" y="36"/>
                  <a:pt x="83" y="46"/>
                </a:cubicBezTo>
                <a:cubicBezTo>
                  <a:pt x="83" y="47"/>
                  <a:pt x="83" y="49"/>
                  <a:pt x="83" y="50"/>
                </a:cubicBezTo>
                <a:cubicBezTo>
                  <a:pt x="90" y="50"/>
                  <a:pt x="90" y="50"/>
                  <a:pt x="90" y="50"/>
                </a:cubicBezTo>
                <a:cubicBezTo>
                  <a:pt x="91" y="50"/>
                  <a:pt x="91" y="50"/>
                  <a:pt x="92" y="50"/>
                </a:cubicBezTo>
                <a:cubicBezTo>
                  <a:pt x="92" y="49"/>
                  <a:pt x="92" y="47"/>
                  <a:pt x="92" y="46"/>
                </a:cubicBezTo>
                <a:cubicBezTo>
                  <a:pt x="92" y="33"/>
                  <a:pt x="87" y="22"/>
                  <a:pt x="79" y="13"/>
                </a:cubicBezTo>
                <a:cubicBezTo>
                  <a:pt x="70" y="5"/>
                  <a:pt x="59" y="0"/>
                  <a:pt x="46" y="0"/>
                </a:cubicBezTo>
                <a:close/>
                <a:moveTo>
                  <a:pt x="47" y="41"/>
                </a:moveTo>
                <a:cubicBezTo>
                  <a:pt x="46" y="41"/>
                  <a:pt x="45" y="41"/>
                  <a:pt x="45" y="41"/>
                </a:cubicBezTo>
                <a:cubicBezTo>
                  <a:pt x="41" y="34"/>
                  <a:pt x="36" y="26"/>
                  <a:pt x="31" y="19"/>
                </a:cubicBezTo>
                <a:cubicBezTo>
                  <a:pt x="30" y="20"/>
                  <a:pt x="29" y="21"/>
                  <a:pt x="27" y="21"/>
                </a:cubicBezTo>
                <a:cubicBezTo>
                  <a:pt x="31" y="30"/>
                  <a:pt x="36" y="37"/>
                  <a:pt x="41" y="44"/>
                </a:cubicBezTo>
                <a:cubicBezTo>
                  <a:pt x="40" y="45"/>
                  <a:pt x="40" y="47"/>
                  <a:pt x="40" y="48"/>
                </a:cubicBezTo>
                <a:cubicBezTo>
                  <a:pt x="40" y="52"/>
                  <a:pt x="43" y="55"/>
                  <a:pt x="47" y="55"/>
                </a:cubicBezTo>
                <a:cubicBezTo>
                  <a:pt x="51" y="55"/>
                  <a:pt x="54" y="52"/>
                  <a:pt x="54" y="48"/>
                </a:cubicBezTo>
                <a:cubicBezTo>
                  <a:pt x="54" y="48"/>
                  <a:pt x="54" y="47"/>
                  <a:pt x="54" y="47"/>
                </a:cubicBezTo>
                <a:cubicBezTo>
                  <a:pt x="58" y="43"/>
                  <a:pt x="62" y="39"/>
                  <a:pt x="65" y="33"/>
                </a:cubicBezTo>
                <a:cubicBezTo>
                  <a:pt x="64" y="32"/>
                  <a:pt x="63" y="31"/>
                  <a:pt x="62" y="30"/>
                </a:cubicBezTo>
                <a:cubicBezTo>
                  <a:pt x="57" y="34"/>
                  <a:pt x="53" y="38"/>
                  <a:pt x="50" y="42"/>
                </a:cubicBezTo>
                <a:cubicBezTo>
                  <a:pt x="49" y="41"/>
                  <a:pt x="48" y="41"/>
                  <a:pt x="47" y="41"/>
                </a:cubicBezTo>
                <a:close/>
                <a:moveTo>
                  <a:pt x="87" y="83"/>
                </a:moveTo>
                <a:cubicBezTo>
                  <a:pt x="88" y="75"/>
                  <a:pt x="88" y="75"/>
                  <a:pt x="88" y="75"/>
                </a:cubicBezTo>
                <a:cubicBezTo>
                  <a:pt x="88" y="75"/>
                  <a:pt x="88" y="74"/>
                  <a:pt x="88" y="74"/>
                </a:cubicBezTo>
                <a:cubicBezTo>
                  <a:pt x="87" y="74"/>
                  <a:pt x="87" y="74"/>
                  <a:pt x="87" y="74"/>
                </a:cubicBezTo>
                <a:cubicBezTo>
                  <a:pt x="86" y="74"/>
                  <a:pt x="85" y="74"/>
                  <a:pt x="85" y="74"/>
                </a:cubicBezTo>
                <a:cubicBezTo>
                  <a:pt x="86" y="71"/>
                  <a:pt x="86" y="71"/>
                  <a:pt x="86" y="71"/>
                </a:cubicBezTo>
                <a:cubicBezTo>
                  <a:pt x="83" y="71"/>
                  <a:pt x="83" y="71"/>
                  <a:pt x="83" y="71"/>
                </a:cubicBezTo>
                <a:cubicBezTo>
                  <a:pt x="81" y="83"/>
                  <a:pt x="81" y="83"/>
                  <a:pt x="81" y="83"/>
                </a:cubicBezTo>
                <a:cubicBezTo>
                  <a:pt x="83" y="83"/>
                  <a:pt x="83" y="83"/>
                  <a:pt x="83" y="83"/>
                </a:cubicBezTo>
                <a:cubicBezTo>
                  <a:pt x="85" y="76"/>
                  <a:pt x="85" y="76"/>
                  <a:pt x="85" y="76"/>
                </a:cubicBezTo>
                <a:cubicBezTo>
                  <a:pt x="85" y="75"/>
                  <a:pt x="85" y="75"/>
                  <a:pt x="85" y="75"/>
                </a:cubicBezTo>
                <a:cubicBezTo>
                  <a:pt x="86" y="75"/>
                  <a:pt x="86" y="75"/>
                  <a:pt x="86" y="76"/>
                </a:cubicBezTo>
                <a:cubicBezTo>
                  <a:pt x="84" y="83"/>
                  <a:pt x="84" y="83"/>
                  <a:pt x="84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65" y="83"/>
                </a:moveTo>
                <a:cubicBezTo>
                  <a:pt x="66" y="80"/>
                  <a:pt x="66" y="80"/>
                  <a:pt x="66" y="80"/>
                </a:cubicBezTo>
                <a:cubicBezTo>
                  <a:pt x="60" y="80"/>
                  <a:pt x="60" y="80"/>
                  <a:pt x="60" y="80"/>
                </a:cubicBezTo>
                <a:cubicBezTo>
                  <a:pt x="67" y="69"/>
                  <a:pt x="67" y="69"/>
                  <a:pt x="67" y="69"/>
                </a:cubicBezTo>
                <a:cubicBezTo>
                  <a:pt x="68" y="68"/>
                  <a:pt x="68" y="67"/>
                  <a:pt x="68" y="66"/>
                </a:cubicBezTo>
                <a:cubicBezTo>
                  <a:pt x="69" y="64"/>
                  <a:pt x="69" y="62"/>
                  <a:pt x="68" y="61"/>
                </a:cubicBezTo>
                <a:cubicBezTo>
                  <a:pt x="67" y="60"/>
                  <a:pt x="66" y="59"/>
                  <a:pt x="64" y="59"/>
                </a:cubicBezTo>
                <a:cubicBezTo>
                  <a:pt x="60" y="59"/>
                  <a:pt x="58" y="61"/>
                  <a:pt x="57" y="64"/>
                </a:cubicBezTo>
                <a:cubicBezTo>
                  <a:pt x="56" y="68"/>
                  <a:pt x="56" y="68"/>
                  <a:pt x="56" y="68"/>
                </a:cubicBezTo>
                <a:cubicBezTo>
                  <a:pt x="61" y="68"/>
                  <a:pt x="61" y="68"/>
                  <a:pt x="61" y="68"/>
                </a:cubicBezTo>
                <a:cubicBezTo>
                  <a:pt x="62" y="64"/>
                  <a:pt x="62" y="64"/>
                  <a:pt x="62" y="64"/>
                </a:cubicBezTo>
                <a:cubicBezTo>
                  <a:pt x="62" y="63"/>
                  <a:pt x="62" y="63"/>
                  <a:pt x="63" y="63"/>
                </a:cubicBezTo>
                <a:cubicBezTo>
                  <a:pt x="64" y="63"/>
                  <a:pt x="64" y="64"/>
                  <a:pt x="64" y="65"/>
                </a:cubicBezTo>
                <a:cubicBezTo>
                  <a:pt x="63" y="67"/>
                  <a:pt x="63" y="68"/>
                  <a:pt x="62" y="69"/>
                </a:cubicBezTo>
                <a:cubicBezTo>
                  <a:pt x="54" y="80"/>
                  <a:pt x="54" y="80"/>
                  <a:pt x="54" y="80"/>
                </a:cubicBezTo>
                <a:cubicBezTo>
                  <a:pt x="54" y="83"/>
                  <a:pt x="54" y="83"/>
                  <a:pt x="54" y="83"/>
                </a:cubicBezTo>
                <a:cubicBezTo>
                  <a:pt x="65" y="83"/>
                  <a:pt x="65" y="83"/>
                  <a:pt x="65" y="83"/>
                </a:cubicBezTo>
                <a:close/>
                <a:moveTo>
                  <a:pt x="81" y="80"/>
                </a:moveTo>
                <a:cubicBezTo>
                  <a:pt x="81" y="76"/>
                  <a:pt x="81" y="76"/>
                  <a:pt x="81" y="76"/>
                </a:cubicBezTo>
                <a:cubicBezTo>
                  <a:pt x="79" y="76"/>
                  <a:pt x="79" y="76"/>
                  <a:pt x="79" y="76"/>
                </a:cubicBezTo>
                <a:cubicBezTo>
                  <a:pt x="82" y="60"/>
                  <a:pt x="82" y="60"/>
                  <a:pt x="82" y="60"/>
                </a:cubicBezTo>
                <a:cubicBezTo>
                  <a:pt x="75" y="60"/>
                  <a:pt x="75" y="60"/>
                  <a:pt x="75" y="60"/>
                </a:cubicBezTo>
                <a:cubicBezTo>
                  <a:pt x="67" y="76"/>
                  <a:pt x="67" y="76"/>
                  <a:pt x="67" y="76"/>
                </a:cubicBezTo>
                <a:cubicBezTo>
                  <a:pt x="66" y="80"/>
                  <a:pt x="66" y="80"/>
                  <a:pt x="66" y="80"/>
                </a:cubicBezTo>
                <a:cubicBezTo>
                  <a:pt x="73" y="80"/>
                  <a:pt x="73" y="80"/>
                  <a:pt x="73" y="80"/>
                </a:cubicBezTo>
                <a:cubicBezTo>
                  <a:pt x="73" y="83"/>
                  <a:pt x="73" y="83"/>
                  <a:pt x="73" y="83"/>
                </a:cubicBezTo>
                <a:cubicBezTo>
                  <a:pt x="78" y="83"/>
                  <a:pt x="78" y="83"/>
                  <a:pt x="78" y="83"/>
                </a:cubicBezTo>
                <a:cubicBezTo>
                  <a:pt x="78" y="80"/>
                  <a:pt x="78" y="80"/>
                  <a:pt x="78" y="80"/>
                </a:cubicBezTo>
                <a:cubicBezTo>
                  <a:pt x="81" y="80"/>
                  <a:pt x="81" y="80"/>
                  <a:pt x="81" y="80"/>
                </a:cubicBezTo>
                <a:close/>
                <a:moveTo>
                  <a:pt x="74" y="76"/>
                </a:moveTo>
                <a:cubicBezTo>
                  <a:pt x="75" y="67"/>
                  <a:pt x="75" y="67"/>
                  <a:pt x="75" y="67"/>
                </a:cubicBezTo>
                <a:cubicBezTo>
                  <a:pt x="72" y="76"/>
                  <a:pt x="72" y="76"/>
                  <a:pt x="72" y="76"/>
                </a:cubicBezTo>
                <a:lnTo>
                  <a:pt x="74" y="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19" tIns="45709" rIns="91419" bIns="45709" numCol="1" anchor="t" anchorCtr="0" compatLnSpc="1"/>
          <a:lstStyle/>
          <a:p>
            <a:endParaRPr lang="zh-CN" altLang="en-US" sz="1400" dirty="0">
              <a:solidFill>
                <a:prstClr val="black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3" name="PA-任意多边形 71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>
            <a:off x="6577828" y="4084664"/>
            <a:ext cx="272541" cy="288501"/>
          </a:xfrm>
          <a:custGeom>
            <a:avLst/>
            <a:gdLst>
              <a:gd name="T0" fmla="*/ 170 w 222"/>
              <a:gd name="T1" fmla="*/ 29 h 235"/>
              <a:gd name="T2" fmla="*/ 182 w 222"/>
              <a:gd name="T3" fmla="*/ 7 h 235"/>
              <a:gd name="T4" fmla="*/ 151 w 222"/>
              <a:gd name="T5" fmla="*/ 19 h 235"/>
              <a:gd name="T6" fmla="*/ 7 w 222"/>
              <a:gd name="T7" fmla="*/ 159 h 235"/>
              <a:gd name="T8" fmla="*/ 31 w 222"/>
              <a:gd name="T9" fmla="*/ 223 h 235"/>
              <a:gd name="T10" fmla="*/ 31 w 222"/>
              <a:gd name="T11" fmla="*/ 171 h 235"/>
              <a:gd name="T12" fmla="*/ 109 w 222"/>
              <a:gd name="T13" fmla="*/ 114 h 235"/>
              <a:gd name="T14" fmla="*/ 116 w 222"/>
              <a:gd name="T15" fmla="*/ 93 h 235"/>
              <a:gd name="T16" fmla="*/ 87 w 222"/>
              <a:gd name="T17" fmla="*/ 104 h 235"/>
              <a:gd name="T18" fmla="*/ 76 w 222"/>
              <a:gd name="T19" fmla="*/ 100 h 235"/>
              <a:gd name="T20" fmla="*/ 116 w 222"/>
              <a:gd name="T21" fmla="*/ 83 h 235"/>
              <a:gd name="T22" fmla="*/ 132 w 222"/>
              <a:gd name="T23" fmla="*/ 90 h 235"/>
              <a:gd name="T24" fmla="*/ 132 w 222"/>
              <a:gd name="T25" fmla="*/ 19 h 235"/>
              <a:gd name="T26" fmla="*/ 180 w 222"/>
              <a:gd name="T27" fmla="*/ 0 h 235"/>
              <a:gd name="T28" fmla="*/ 182 w 222"/>
              <a:gd name="T29" fmla="*/ 0 h 235"/>
              <a:gd name="T30" fmla="*/ 222 w 222"/>
              <a:gd name="T31" fmla="*/ 19 h 235"/>
              <a:gd name="T32" fmla="*/ 173 w 222"/>
              <a:gd name="T33" fmla="*/ 187 h 235"/>
              <a:gd name="T34" fmla="*/ 158 w 222"/>
              <a:gd name="T35" fmla="*/ 180 h 235"/>
              <a:gd name="T36" fmla="*/ 106 w 222"/>
              <a:gd name="T37" fmla="*/ 211 h 235"/>
              <a:gd name="T38" fmla="*/ 90 w 222"/>
              <a:gd name="T39" fmla="*/ 201 h 235"/>
              <a:gd name="T40" fmla="*/ 38 w 222"/>
              <a:gd name="T41" fmla="*/ 235 h 235"/>
              <a:gd name="T42" fmla="*/ 2 w 222"/>
              <a:gd name="T43" fmla="*/ 218 h 235"/>
              <a:gd name="T44" fmla="*/ 0 w 222"/>
              <a:gd name="T45" fmla="*/ 213 h 235"/>
              <a:gd name="T46" fmla="*/ 0 w 222"/>
              <a:gd name="T47" fmla="*/ 147 h 235"/>
              <a:gd name="T48" fmla="*/ 47 w 222"/>
              <a:gd name="T49" fmla="*/ 128 h 235"/>
              <a:gd name="T50" fmla="*/ 50 w 222"/>
              <a:gd name="T51" fmla="*/ 128 h 235"/>
              <a:gd name="T52" fmla="*/ 90 w 222"/>
              <a:gd name="T53" fmla="*/ 147 h 235"/>
              <a:gd name="T54" fmla="*/ 99 w 222"/>
              <a:gd name="T55" fmla="*/ 199 h 235"/>
              <a:gd name="T56" fmla="*/ 76 w 222"/>
              <a:gd name="T57" fmla="*/ 114 h 235"/>
              <a:gd name="T58" fmla="*/ 68 w 222"/>
              <a:gd name="T59" fmla="*/ 138 h 235"/>
              <a:gd name="T60" fmla="*/ 68 w 222"/>
              <a:gd name="T61" fmla="*/ 102 h 235"/>
              <a:gd name="T62" fmla="*/ 139 w 222"/>
              <a:gd name="T63" fmla="*/ 95 h 235"/>
              <a:gd name="T64" fmla="*/ 158 w 222"/>
              <a:gd name="T65" fmla="*/ 102 h 235"/>
              <a:gd name="T66" fmla="*/ 165 w 222"/>
              <a:gd name="T67" fmla="*/ 175 h 235"/>
              <a:gd name="T68" fmla="*/ 139 w 222"/>
              <a:gd name="T69" fmla="*/ 31 h 235"/>
              <a:gd name="T70" fmla="*/ 139 w 222"/>
              <a:gd name="T71" fmla="*/ 95 h 235"/>
              <a:gd name="T72" fmla="*/ 38 w 222"/>
              <a:gd name="T73" fmla="*/ 159 h 235"/>
              <a:gd name="T74" fmla="*/ 47 w 222"/>
              <a:gd name="T75" fmla="*/ 138 h 235"/>
              <a:gd name="T76" fmla="*/ 19 w 222"/>
              <a:gd name="T77" fmla="*/ 149 h 235"/>
              <a:gd name="T78" fmla="*/ 173 w 222"/>
              <a:gd name="T79" fmla="*/ 36 h 235"/>
              <a:gd name="T80" fmla="*/ 173 w 222"/>
              <a:gd name="T81" fmla="*/ 38 h 2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22" h="235">
                <a:moveTo>
                  <a:pt x="151" y="19"/>
                </a:moveTo>
                <a:lnTo>
                  <a:pt x="170" y="29"/>
                </a:lnTo>
                <a:lnTo>
                  <a:pt x="203" y="19"/>
                </a:lnTo>
                <a:lnTo>
                  <a:pt x="182" y="7"/>
                </a:lnTo>
                <a:lnTo>
                  <a:pt x="151" y="19"/>
                </a:lnTo>
                <a:lnTo>
                  <a:pt x="151" y="19"/>
                </a:lnTo>
                <a:close/>
                <a:moveTo>
                  <a:pt x="31" y="171"/>
                </a:moveTo>
                <a:lnTo>
                  <a:pt x="7" y="159"/>
                </a:lnTo>
                <a:lnTo>
                  <a:pt x="7" y="211"/>
                </a:lnTo>
                <a:lnTo>
                  <a:pt x="31" y="223"/>
                </a:lnTo>
                <a:lnTo>
                  <a:pt x="31" y="171"/>
                </a:lnTo>
                <a:lnTo>
                  <a:pt x="31" y="171"/>
                </a:lnTo>
                <a:close/>
                <a:moveTo>
                  <a:pt x="87" y="104"/>
                </a:moveTo>
                <a:lnTo>
                  <a:pt x="109" y="114"/>
                </a:lnTo>
                <a:lnTo>
                  <a:pt x="137" y="102"/>
                </a:lnTo>
                <a:lnTo>
                  <a:pt x="116" y="93"/>
                </a:lnTo>
                <a:lnTo>
                  <a:pt x="87" y="104"/>
                </a:lnTo>
                <a:lnTo>
                  <a:pt x="87" y="104"/>
                </a:lnTo>
                <a:close/>
                <a:moveTo>
                  <a:pt x="68" y="102"/>
                </a:moveTo>
                <a:lnTo>
                  <a:pt x="76" y="100"/>
                </a:lnTo>
                <a:lnTo>
                  <a:pt x="116" y="83"/>
                </a:lnTo>
                <a:lnTo>
                  <a:pt x="116" y="83"/>
                </a:lnTo>
                <a:lnTo>
                  <a:pt x="118" y="83"/>
                </a:lnTo>
                <a:lnTo>
                  <a:pt x="132" y="90"/>
                </a:lnTo>
                <a:lnTo>
                  <a:pt x="132" y="24"/>
                </a:lnTo>
                <a:lnTo>
                  <a:pt x="132" y="19"/>
                </a:lnTo>
                <a:lnTo>
                  <a:pt x="139" y="14"/>
                </a:lnTo>
                <a:lnTo>
                  <a:pt x="180" y="0"/>
                </a:lnTo>
                <a:lnTo>
                  <a:pt x="182" y="0"/>
                </a:lnTo>
                <a:lnTo>
                  <a:pt x="182" y="0"/>
                </a:lnTo>
                <a:lnTo>
                  <a:pt x="215" y="14"/>
                </a:lnTo>
                <a:lnTo>
                  <a:pt x="222" y="19"/>
                </a:lnTo>
                <a:lnTo>
                  <a:pt x="222" y="168"/>
                </a:lnTo>
                <a:lnTo>
                  <a:pt x="173" y="187"/>
                </a:lnTo>
                <a:lnTo>
                  <a:pt x="168" y="185"/>
                </a:lnTo>
                <a:lnTo>
                  <a:pt x="158" y="180"/>
                </a:lnTo>
                <a:lnTo>
                  <a:pt x="158" y="192"/>
                </a:lnTo>
                <a:lnTo>
                  <a:pt x="106" y="211"/>
                </a:lnTo>
                <a:lnTo>
                  <a:pt x="102" y="209"/>
                </a:lnTo>
                <a:lnTo>
                  <a:pt x="90" y="201"/>
                </a:lnTo>
                <a:lnTo>
                  <a:pt x="90" y="216"/>
                </a:lnTo>
                <a:lnTo>
                  <a:pt x="38" y="235"/>
                </a:lnTo>
                <a:lnTo>
                  <a:pt x="33" y="232"/>
                </a:lnTo>
                <a:lnTo>
                  <a:pt x="2" y="218"/>
                </a:lnTo>
                <a:lnTo>
                  <a:pt x="0" y="216"/>
                </a:lnTo>
                <a:lnTo>
                  <a:pt x="0" y="213"/>
                </a:lnTo>
                <a:lnTo>
                  <a:pt x="0" y="154"/>
                </a:lnTo>
                <a:lnTo>
                  <a:pt x="0" y="147"/>
                </a:lnTo>
                <a:lnTo>
                  <a:pt x="7" y="145"/>
                </a:lnTo>
                <a:lnTo>
                  <a:pt x="47" y="128"/>
                </a:lnTo>
                <a:lnTo>
                  <a:pt x="47" y="128"/>
                </a:lnTo>
                <a:lnTo>
                  <a:pt x="50" y="128"/>
                </a:lnTo>
                <a:lnTo>
                  <a:pt x="80" y="145"/>
                </a:lnTo>
                <a:lnTo>
                  <a:pt x="90" y="147"/>
                </a:lnTo>
                <a:lnTo>
                  <a:pt x="90" y="194"/>
                </a:lnTo>
                <a:lnTo>
                  <a:pt x="99" y="199"/>
                </a:lnTo>
                <a:lnTo>
                  <a:pt x="99" y="126"/>
                </a:lnTo>
                <a:lnTo>
                  <a:pt x="76" y="114"/>
                </a:lnTo>
                <a:lnTo>
                  <a:pt x="76" y="142"/>
                </a:lnTo>
                <a:lnTo>
                  <a:pt x="68" y="138"/>
                </a:lnTo>
                <a:lnTo>
                  <a:pt x="68" y="109"/>
                </a:lnTo>
                <a:lnTo>
                  <a:pt x="68" y="102"/>
                </a:lnTo>
                <a:lnTo>
                  <a:pt x="68" y="102"/>
                </a:lnTo>
                <a:close/>
                <a:moveTo>
                  <a:pt x="139" y="95"/>
                </a:moveTo>
                <a:lnTo>
                  <a:pt x="149" y="100"/>
                </a:lnTo>
                <a:lnTo>
                  <a:pt x="158" y="102"/>
                </a:lnTo>
                <a:lnTo>
                  <a:pt x="158" y="171"/>
                </a:lnTo>
                <a:lnTo>
                  <a:pt x="165" y="175"/>
                </a:lnTo>
                <a:lnTo>
                  <a:pt x="165" y="43"/>
                </a:lnTo>
                <a:lnTo>
                  <a:pt x="139" y="31"/>
                </a:lnTo>
                <a:lnTo>
                  <a:pt x="139" y="95"/>
                </a:lnTo>
                <a:lnTo>
                  <a:pt x="139" y="95"/>
                </a:lnTo>
                <a:close/>
                <a:moveTo>
                  <a:pt x="19" y="149"/>
                </a:moveTo>
                <a:lnTo>
                  <a:pt x="38" y="159"/>
                </a:lnTo>
                <a:lnTo>
                  <a:pt x="71" y="147"/>
                </a:lnTo>
                <a:lnTo>
                  <a:pt x="47" y="138"/>
                </a:lnTo>
                <a:lnTo>
                  <a:pt x="19" y="149"/>
                </a:lnTo>
                <a:lnTo>
                  <a:pt x="19" y="149"/>
                </a:lnTo>
                <a:close/>
                <a:moveTo>
                  <a:pt x="173" y="38"/>
                </a:moveTo>
                <a:lnTo>
                  <a:pt x="173" y="36"/>
                </a:lnTo>
                <a:lnTo>
                  <a:pt x="173" y="38"/>
                </a:lnTo>
                <a:lnTo>
                  <a:pt x="173" y="38"/>
                </a:lnTo>
                <a:lnTo>
                  <a:pt x="173" y="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19" tIns="45709" rIns="91419" bIns="45709" numCol="1" anchor="t" anchorCtr="0" compatLnSpc="1"/>
          <a:lstStyle/>
          <a:p>
            <a:endParaRPr lang="zh-CN" altLang="en-US" sz="1400" dirty="0">
              <a:solidFill>
                <a:prstClr val="black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32" name="Slide Number Placeholder 3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49AE70B2-8BF9-45C0-BB95-33D1B9D3A854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117" name="PA-矩形 116"/>
          <p:cNvSpPr/>
          <p:nvPr>
            <p:custDataLst>
              <p:tags r:id="rId8"/>
            </p:custDataLst>
          </p:nvPr>
        </p:nvSpPr>
        <p:spPr>
          <a:xfrm>
            <a:off x="502920" y="1456055"/>
            <a:ext cx="3780155" cy="1529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The 5G standards introduced a new architectural concept called the Service Based Architecture (SBA).</a:t>
            </a: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 </a:t>
            </a:r>
          </a:p>
        </p:txBody>
      </p:sp>
      <p:pic>
        <p:nvPicPr>
          <p:cNvPr id="33" name="Content Placeholder 32"/>
          <p:cNvPicPr>
            <a:picLocks noGrp="1" noChangeAspect="1"/>
          </p:cNvPicPr>
          <p:nvPr>
            <p:ph sz="quarter" idx="13"/>
          </p:nvPr>
        </p:nvPicPr>
        <p:blipFill>
          <a:blip r:embed="rId14"/>
          <a:stretch>
            <a:fillRect/>
          </a:stretch>
        </p:blipFill>
        <p:spPr>
          <a:xfrm>
            <a:off x="4473575" y="2790190"/>
            <a:ext cx="7240905" cy="3456305"/>
          </a:xfrm>
          <a:prstGeom prst="rect">
            <a:avLst/>
          </a:prstGeom>
        </p:spPr>
      </p:pic>
      <p:sp>
        <p:nvSpPr>
          <p:cNvPr id="44" name="Text Box 43"/>
          <p:cNvSpPr txBox="1"/>
          <p:nvPr/>
        </p:nvSpPr>
        <p:spPr>
          <a:xfrm>
            <a:off x="502920" y="2790190"/>
            <a:ext cx="3780155" cy="2166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It allows fast and easy integration of new network services and brings telecommunication 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networks’ approach to design closer to that of IT-networks.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+mn-lt"/>
            </a:endParaRPr>
          </a:p>
          <a:p>
            <a:endParaRPr lang="en-US"/>
          </a:p>
        </p:txBody>
      </p:sp>
      <p:sp>
        <p:nvSpPr>
          <p:cNvPr id="45" name="Text Box 44"/>
          <p:cNvSpPr txBox="1"/>
          <p:nvPr/>
        </p:nvSpPr>
        <p:spPr>
          <a:xfrm>
            <a:off x="4472940" y="673735"/>
            <a:ext cx="72415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 b="1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</a:rPr>
              <a:t>A slice in the core network consists of a group of Network Functions (NFs) that support that slice.</a:t>
            </a:r>
          </a:p>
        </p:txBody>
      </p:sp>
      <p:sp>
        <p:nvSpPr>
          <p:cNvPr id="9" name="Text Box 8"/>
          <p:cNvSpPr txBox="1"/>
          <p:nvPr/>
        </p:nvSpPr>
        <p:spPr>
          <a:xfrm>
            <a:off x="4595495" y="6111240"/>
            <a:ext cx="525526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/>
              <a:t>Source: </a:t>
            </a:r>
            <a:r>
              <a:rPr lang="en-US" sz="1000">
                <a:hlinkClick r:id="rId15" action="ppaction://hlinkfile"/>
              </a:rPr>
              <a:t>https://info.adaptivemobile.com/5g-network-slicing-security</a:t>
            </a:r>
            <a:endParaRPr lang="en-US" sz="100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3" grpId="0"/>
      <p:bldP spid="18" grpId="0" bldLvl="0" animBg="1"/>
      <p:bldP spid="23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8928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3295015" cy="10147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Authentication and Network Repository Function (NRF) in SBA </a:t>
            </a:r>
          </a:p>
        </p:txBody>
      </p:sp>
      <p:sp>
        <p:nvSpPr>
          <p:cNvPr id="10" name="PA-文本框 24"/>
          <p:cNvSpPr txBox="1"/>
          <p:nvPr>
            <p:custDataLst>
              <p:tags r:id="rId3"/>
            </p:custDataLst>
          </p:nvPr>
        </p:nvSpPr>
        <p:spPr>
          <a:xfrm>
            <a:off x="1334714" y="2218111"/>
            <a:ext cx="91567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</a:rPr>
              <a:t>Enter title
</a:t>
            </a:r>
          </a:p>
        </p:txBody>
      </p:sp>
      <p:sp>
        <p:nvSpPr>
          <p:cNvPr id="13" name="PA-文本框 24"/>
          <p:cNvSpPr txBox="1"/>
          <p:nvPr>
            <p:custDataLst>
              <p:tags r:id="rId4"/>
            </p:custDataLst>
          </p:nvPr>
        </p:nvSpPr>
        <p:spPr>
          <a:xfrm>
            <a:off x="1334714" y="3524820"/>
            <a:ext cx="91567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</a:rPr>
              <a:t>Enter title
</a:t>
            </a:r>
          </a:p>
        </p:txBody>
      </p:sp>
      <p:sp>
        <p:nvSpPr>
          <p:cNvPr id="23" name="PA-文本框 24"/>
          <p:cNvSpPr txBox="1"/>
          <p:nvPr>
            <p:custDataLst>
              <p:tags r:id="rId5"/>
            </p:custDataLst>
          </p:nvPr>
        </p:nvSpPr>
        <p:spPr>
          <a:xfrm>
            <a:off x="1334714" y="4807224"/>
            <a:ext cx="91567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</a:rPr>
              <a:t>Enter title
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117" name="PA-矩形 116"/>
          <p:cNvSpPr/>
          <p:nvPr>
            <p:custDataLst>
              <p:tags r:id="rId6"/>
            </p:custDataLst>
          </p:nvPr>
        </p:nvSpPr>
        <p:spPr>
          <a:xfrm>
            <a:off x="3854450" y="610235"/>
            <a:ext cx="7498715" cy="1529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As mentioned before, in SBA each network function can contact every other network function, but this is authenticated somehow, for this we need a Network Repository Function.</a:t>
            </a: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+mn-lt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673735" y="2139950"/>
            <a:ext cx="10679430" cy="4883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The NRF is defined by 3GPP and it offers three main services:</a:t>
            </a:r>
          </a:p>
          <a:p>
            <a:endParaRPr lang="en-US" altLang="zh-CN" b="1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+mn-ea"/>
            </a:endParaRPr>
          </a:p>
          <a:p>
            <a:pPr marL="342900" indent="-342900">
              <a:buAutoNum type="arabicPeriod"/>
            </a:pPr>
            <a:r>
              <a:rPr lang="en-US" altLang="zh-CN" b="1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Network Function Management: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b="1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let network function instances in the same network to register, update and de-register their profile in the NRF</a:t>
            </a:r>
          </a:p>
          <a:p>
            <a:pPr indent="0">
              <a:buFont typeface="Arial" panose="020B0604020202020204" pitchFamily="34" charset="0"/>
              <a:buNone/>
            </a:pPr>
            <a:endParaRPr lang="en-US" altLang="zh-CN" b="1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+mn-lt"/>
            </a:endParaRPr>
          </a:p>
          <a:p>
            <a:pPr marL="342900" indent="-342900">
              <a:buFont typeface="+mj-lt"/>
              <a:buAutoNum type="arabicPeriod" startAt="2"/>
            </a:pPr>
            <a:r>
              <a:rPr lang="en-US" altLang="zh-CN" b="1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Network Function Discovery: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b="1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 let network function to discover the services of other network function instances in the same network querying an NRF in another network on behalf of a network function</a:t>
            </a:r>
          </a:p>
          <a:p>
            <a:pPr indent="0">
              <a:buFont typeface="Arial" panose="020B0604020202020204" pitchFamily="34" charset="0"/>
              <a:buNone/>
            </a:pPr>
            <a:endParaRPr lang="en-US" altLang="zh-CN" b="1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+mn-lt"/>
            </a:endParaRPr>
          </a:p>
          <a:p>
            <a:pPr marL="342900" indent="-342900">
              <a:buFont typeface="+mj-lt"/>
              <a:buAutoNum type="arabicPeriod" startAt="3"/>
            </a:pPr>
            <a:r>
              <a:rPr lang="en-US" altLang="zh-CN" b="1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OAuth2 Authorization service: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b="1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 issues a token to a requesting NF and prove that it is authorized to consume the service of another network function</a:t>
            </a:r>
          </a:p>
          <a:p>
            <a:pPr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+mn-lt"/>
            </a:endParaRPr>
          </a:p>
          <a:p>
            <a:endParaRPr lang="en-US"/>
          </a:p>
          <a:p>
            <a:endParaRPr lang="en-US"/>
          </a:p>
          <a:p>
            <a:endParaRPr lang="en-US" altLang="zh-CN" b="1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Calibri" panose="020F0502020204030204" charset="0"/>
              <a:cs typeface="Calibri" panose="020F0502020204030204" charset="0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3848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33" name="Slide Number Placeholder 32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5</a:t>
            </a:fld>
            <a:endParaRPr lang="zh-CN" altLang="en-US"/>
          </a:p>
        </p:txBody>
      </p:sp>
      <p:pic>
        <p:nvPicPr>
          <p:cNvPr id="34" name="Picture Placeholder 33"/>
          <p:cNvPicPr>
            <a:picLocks noGrp="1" noChangeAspect="1"/>
          </p:cNvPicPr>
          <p:nvPr>
            <p:ph type="pic" sz="quarter" idx="10"/>
          </p:nvPr>
        </p:nvPicPr>
        <p:blipFill>
          <a:blip r:embed="rId7"/>
          <a:stretch>
            <a:fillRect/>
          </a:stretch>
        </p:blipFill>
        <p:spPr>
          <a:xfrm>
            <a:off x="3395980" y="845820"/>
            <a:ext cx="8481060" cy="5165725"/>
          </a:xfrm>
          <a:prstGeom prst="rect">
            <a:avLst/>
          </a:prstGeom>
        </p:spPr>
      </p:pic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3579495" cy="3987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How authentication works</a:t>
            </a:r>
          </a:p>
        </p:txBody>
      </p:sp>
      <p:sp>
        <p:nvSpPr>
          <p:cNvPr id="117" name="PA-矩形 116"/>
          <p:cNvSpPr/>
          <p:nvPr>
            <p:custDataLst>
              <p:tags r:id="rId3"/>
            </p:custDataLst>
          </p:nvPr>
        </p:nvSpPr>
        <p:spPr>
          <a:xfrm>
            <a:off x="559435" y="1189355"/>
            <a:ext cx="3164205" cy="4407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An important aspect that should be mentioned is that the authentication is made based on the slice identity information given by the NF consumer to the NRF.</a:t>
            </a: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There is no other cross-check to confirm the fact that the slice identity presented by the NF consumer truly belongs to this NF consumer.</a:t>
            </a:r>
          </a:p>
        </p:txBody>
      </p:sp>
      <p:sp>
        <p:nvSpPr>
          <p:cNvPr id="9" name="Text Box 8"/>
          <p:cNvSpPr txBox="1"/>
          <p:nvPr/>
        </p:nvSpPr>
        <p:spPr>
          <a:xfrm>
            <a:off x="4138930" y="5766435"/>
            <a:ext cx="525526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/>
              <a:t>Source: </a:t>
            </a:r>
            <a:r>
              <a:rPr lang="en-US" sz="1000">
                <a:hlinkClick r:id="rId8" action="ppaction://hlinkfile"/>
              </a:rPr>
              <a:t>https://info.adaptivemobile.com/5g-network-slicing-security</a:t>
            </a:r>
            <a:endParaRPr lang="en-US" sz="1000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7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9563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6</a:t>
            </a:fld>
            <a:endParaRPr lang="zh-CN" altLang="en-US"/>
          </a:p>
        </p:txBody>
      </p:sp>
      <p:pic>
        <p:nvPicPr>
          <p:cNvPr id="10" name="Picture Placeholder 9"/>
          <p:cNvPicPr>
            <a:picLocks noGrp="1" noChangeAspect="1"/>
          </p:cNvPicPr>
          <p:nvPr>
            <p:ph type="pic" sz="quarter" idx="10"/>
          </p:nvPr>
        </p:nvPicPr>
        <p:blipFill>
          <a:blip r:embed="rId8"/>
          <a:stretch>
            <a:fillRect/>
          </a:stretch>
        </p:blipFill>
        <p:spPr>
          <a:xfrm>
            <a:off x="1421130" y="541655"/>
            <a:ext cx="9349105" cy="5774055"/>
          </a:xfrm>
          <a:prstGeom prst="rect">
            <a:avLst/>
          </a:prstGeom>
        </p:spPr>
      </p:pic>
      <p:grpSp>
        <p:nvGrpSpPr>
          <p:cNvPr id="3" name="PA-组合 2"/>
          <p:cNvGrpSpPr/>
          <p:nvPr>
            <p:custDataLst>
              <p:tags r:id="rId2"/>
            </p:custDataLst>
          </p:nvPr>
        </p:nvGrpSpPr>
        <p:grpSpPr>
          <a:xfrm>
            <a:off x="559435" y="610235"/>
            <a:ext cx="4885690" cy="683260"/>
            <a:chOff x="1279" y="845"/>
            <a:chExt cx="7694" cy="1076"/>
          </a:xfrm>
        </p:grpSpPr>
        <p:sp>
          <p:nvSpPr>
            <p:cNvPr id="15" name="PA-文本框 4"/>
            <p:cNvSpPr txBox="1"/>
            <p:nvPr>
              <p:custDataLst>
                <p:tags r:id="rId3"/>
              </p:custDataLst>
            </p:nvPr>
          </p:nvSpPr>
          <p:spPr>
            <a:xfrm>
              <a:off x="1279" y="845"/>
              <a:ext cx="5697" cy="62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2000" b="1" dirty="0">
                  <a:solidFill>
                    <a:srgbClr val="84685A"/>
                  </a:solidFill>
                  <a:latin typeface="Calibri" panose="020F0502020204030204" charset="0"/>
                  <a:ea typeface="Calibri" panose="020F0502020204030204" charset="0"/>
                  <a:sym typeface="Microsoft YaHei Light" panose="020B0502040204020203" pitchFamily="34" charset="-122"/>
                </a:rPr>
                <a:t>Shared NF between two slices</a:t>
              </a:r>
            </a:p>
          </p:txBody>
        </p:sp>
        <p:sp>
          <p:nvSpPr>
            <p:cNvPr id="19" name="PA-文本框 8"/>
            <p:cNvSpPr txBox="1"/>
            <p:nvPr>
              <p:custDataLst>
                <p:tags r:id="rId4"/>
              </p:custDataLst>
            </p:nvPr>
          </p:nvSpPr>
          <p:spPr>
            <a:xfrm>
              <a:off x="1279" y="1473"/>
              <a:ext cx="7694" cy="44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endParaRPr lang="en-US" altLang="zh-CN" sz="105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endParaRPr>
            </a:p>
          </p:txBody>
        </p:sp>
      </p:grpSp>
      <p:sp>
        <p:nvSpPr>
          <p:cNvPr id="20" name="Rectangles 19"/>
          <p:cNvSpPr/>
          <p:nvPr/>
        </p:nvSpPr>
        <p:spPr>
          <a:xfrm>
            <a:off x="1572895" y="1057910"/>
            <a:ext cx="1604010" cy="6292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1421130" y="6236335"/>
            <a:ext cx="525526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/>
              <a:t>Source: </a:t>
            </a:r>
            <a:r>
              <a:rPr lang="en-US" sz="1000">
                <a:hlinkClick r:id="rId9" action="ppaction://hlinkfile"/>
              </a:rPr>
              <a:t>https://info.adaptivemobile.com/5g-network-slicing-security</a:t>
            </a:r>
            <a:endParaRPr lang="en-US" sz="1000"/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9563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7</a:t>
            </a:fld>
            <a:endParaRPr lang="zh-CN" altLang="en-US"/>
          </a:p>
        </p:txBody>
      </p:sp>
      <p:grpSp>
        <p:nvGrpSpPr>
          <p:cNvPr id="3" name="PA-组合 2"/>
          <p:cNvGrpSpPr/>
          <p:nvPr>
            <p:custDataLst>
              <p:tags r:id="rId2"/>
            </p:custDataLst>
          </p:nvPr>
        </p:nvGrpSpPr>
        <p:grpSpPr>
          <a:xfrm>
            <a:off x="559435" y="610235"/>
            <a:ext cx="4885690" cy="683260"/>
            <a:chOff x="1279" y="845"/>
            <a:chExt cx="7694" cy="1076"/>
          </a:xfrm>
        </p:grpSpPr>
        <p:sp>
          <p:nvSpPr>
            <p:cNvPr id="15" name="PA-文本框 4"/>
            <p:cNvSpPr txBox="1"/>
            <p:nvPr>
              <p:custDataLst>
                <p:tags r:id="rId4"/>
              </p:custDataLst>
            </p:nvPr>
          </p:nvSpPr>
          <p:spPr>
            <a:xfrm>
              <a:off x="1279" y="845"/>
              <a:ext cx="7294" cy="62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2000" b="1" dirty="0">
                  <a:solidFill>
                    <a:srgbClr val="84685A"/>
                  </a:solidFill>
                  <a:latin typeface="Calibri" panose="020F0502020204030204" charset="0"/>
                  <a:ea typeface="Calibri" panose="020F0502020204030204" charset="0"/>
                  <a:sym typeface="Microsoft YaHei Light" panose="020B0502040204020203" pitchFamily="34" charset="-122"/>
                </a:rPr>
                <a:t>Malicious Access to Different Slice</a:t>
              </a:r>
            </a:p>
          </p:txBody>
        </p:sp>
        <p:sp>
          <p:nvSpPr>
            <p:cNvPr id="19" name="PA-文本框 8"/>
            <p:cNvSpPr txBox="1"/>
            <p:nvPr>
              <p:custDataLst>
                <p:tags r:id="rId5"/>
              </p:custDataLst>
            </p:nvPr>
          </p:nvSpPr>
          <p:spPr>
            <a:xfrm>
              <a:off x="1279" y="1473"/>
              <a:ext cx="7694" cy="44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endParaRPr lang="en-US" altLang="zh-CN" sz="105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endParaRPr>
            </a:p>
          </p:txBody>
        </p:sp>
      </p:grpSp>
      <p:sp>
        <p:nvSpPr>
          <p:cNvPr id="20" name="Rectangles 19"/>
          <p:cNvSpPr/>
          <p:nvPr/>
        </p:nvSpPr>
        <p:spPr>
          <a:xfrm>
            <a:off x="1572895" y="1057910"/>
            <a:ext cx="1604010" cy="6292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sz="quarter" idx="10"/>
          </p:nvPr>
        </p:nvPicPr>
        <p:blipFill>
          <a:blip r:embed="rId9"/>
          <a:stretch>
            <a:fillRect/>
          </a:stretch>
        </p:blipFill>
        <p:spPr>
          <a:xfrm>
            <a:off x="4375150" y="678180"/>
            <a:ext cx="7444105" cy="5678170"/>
          </a:xfrm>
          <a:prstGeom prst="rect">
            <a:avLst/>
          </a:prstGeom>
        </p:spPr>
      </p:pic>
      <p:sp>
        <p:nvSpPr>
          <p:cNvPr id="117" name="PA-矩形 116"/>
          <p:cNvSpPr/>
          <p:nvPr>
            <p:custDataLst>
              <p:tags r:id="rId3"/>
            </p:custDataLst>
          </p:nvPr>
        </p:nvSpPr>
        <p:spPr>
          <a:xfrm>
            <a:off x="559435" y="1189355"/>
            <a:ext cx="4241800" cy="58686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defRPr/>
            </a:pPr>
            <a:r>
              <a:rPr kumimoji="0" lang="en-US" altLang="zh-CN" sz="1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Establish a TLS connection to NRF</a:t>
            </a:r>
          </a:p>
          <a:p>
            <a:pPr marL="342900" marR="0" lvl="0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defRPr/>
            </a:pPr>
            <a:r>
              <a:rPr kumimoji="0" lang="en-US" altLang="zh-CN" sz="1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Check identity.</a:t>
            </a:r>
          </a:p>
          <a:p>
            <a:pPr marL="342900" marR="0" lvl="0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defRPr/>
            </a:pPr>
            <a:r>
              <a:rPr kumimoji="0" lang="en-US" altLang="zh-CN" sz="1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Request a token to access Slice 1 on the shared NF. This request would contain a slice identity “Slice 1”.</a:t>
            </a:r>
          </a:p>
          <a:p>
            <a:pPr marL="342900" marR="0" lvl="0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defRPr/>
            </a:pPr>
            <a:r>
              <a:rPr kumimoji="0" lang="en-US" altLang="zh-CN" sz="1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 NRF check if the NF is allowed to be accessed. </a:t>
            </a:r>
          </a:p>
          <a:p>
            <a:pPr marL="342900" marR="0" lvl="0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defRPr/>
            </a:pPr>
            <a:r>
              <a:rPr kumimoji="0" lang="en-US" altLang="zh-CN" sz="1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A valid token for Slice 1 and the shared NF would be generated.</a:t>
            </a:r>
          </a:p>
          <a:p>
            <a:pPr marL="342900" marR="0" lvl="0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defRPr/>
            </a:pPr>
            <a:r>
              <a:rPr kumimoji="0" lang="en-US" altLang="zh-CN" sz="1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NF from Slice 2 would present to the shared network function the token for Slice 1 </a:t>
            </a:r>
          </a:p>
          <a:p>
            <a:pPr marL="342900" marR="0" lvl="0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defRPr/>
            </a:pPr>
            <a:r>
              <a:rPr kumimoji="0" lang="en-US" altLang="zh-CN" sz="1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NF from Slice 1 will get a valid token and will grant access for NF from Slice 2.</a:t>
            </a:r>
          </a:p>
          <a:p>
            <a:pPr marL="342900" marR="0" lvl="0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defRPr/>
            </a:pPr>
            <a:r>
              <a:rPr kumimoji="0" lang="en-US" altLang="zh-CN" sz="1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lt"/>
              </a:rPr>
              <a:t>The service would be delivered.</a:t>
            </a:r>
          </a:p>
          <a:p>
            <a:pPr marL="342900" marR="0" lvl="0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defRPr/>
            </a:pPr>
            <a:endParaRPr kumimoji="0" lang="en-US" altLang="zh-CN" sz="17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+mn-lt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defRPr/>
            </a:pPr>
            <a:endParaRPr kumimoji="0" lang="en-US" altLang="zh-CN" sz="17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+mn-lt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4801235" y="6170295"/>
            <a:ext cx="525526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/>
              <a:t>Source: </a:t>
            </a:r>
            <a:r>
              <a:rPr lang="en-US" sz="1000">
                <a:hlinkClick r:id="rId10" action="ppaction://hlinkfile"/>
              </a:rPr>
              <a:t>https://info.adaptivemobile.com/5g-network-slicing-security</a:t>
            </a:r>
            <a:endParaRPr lang="en-US" sz="1000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691573" y="2763838"/>
            <a:ext cx="4808855" cy="1293495"/>
            <a:chOff x="5482" y="3907"/>
            <a:chExt cx="7573" cy="2037"/>
          </a:xfrm>
        </p:grpSpPr>
        <p:sp>
          <p:nvSpPr>
            <p:cNvPr id="15" name="文本框 14"/>
            <p:cNvSpPr txBox="1"/>
            <p:nvPr/>
          </p:nvSpPr>
          <p:spPr>
            <a:xfrm>
              <a:off x="8148" y="5122"/>
              <a:ext cx="2241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endParaRPr lang="zh-CN" altLang="en-US" sz="2800" dirty="0">
                <a:solidFill>
                  <a:srgbClr val="84685A"/>
                </a:solidFill>
                <a:effectLst/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482" y="3907"/>
              <a:ext cx="7573" cy="110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en-US" altLang="zh-CN" sz="3600" kern="0" cap="all" dirty="0">
                  <a:solidFill>
                    <a:srgbClr val="4C2F10"/>
                  </a:solidFill>
                  <a:effectLst/>
                  <a:uFillTx/>
                  <a:latin typeface="Calibri" panose="020F0502020204030204" charset="0"/>
                  <a:ea typeface="Calibri" panose="020F0502020204030204" charset="0"/>
                  <a:sym typeface="+mn-ea"/>
                </a:rPr>
                <a:t>thank you</a:t>
              </a:r>
              <a:endParaRPr lang="zh-CN" altLang="en-US" sz="3600" kern="0" cap="all" dirty="0">
                <a:solidFill>
                  <a:srgbClr val="4C2F10"/>
                </a:solidFill>
                <a:effectLst/>
                <a:uFillTx/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8</a:t>
            </a:fld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7d311b73-f9d3-4b91-b6f8-c98d9cfd796f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heme/theme1.xml><?xml version="1.0" encoding="utf-8"?>
<a:theme xmlns:a="http://schemas.openxmlformats.org/drawingml/2006/main" name="Office 主题">
  <a:themeElements>
    <a:clrScheme name="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002060"/>
      </a:hlink>
      <a:folHlink>
        <a:srgbClr val="7030A0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796496F0502D74BB4A164540D9F4E20" ma:contentTypeVersion="4" ma:contentTypeDescription="Create a new document." ma:contentTypeScope="" ma:versionID="8a47e7f1dcd8737471393baed0a882fa">
  <xsd:schema xmlns:xsd="http://www.w3.org/2001/XMLSchema" xmlns:xs="http://www.w3.org/2001/XMLSchema" xmlns:p="http://schemas.microsoft.com/office/2006/metadata/properties" xmlns:ns2="e46040f1-2c7b-4e77-93af-f395b8cc6f01" targetNamespace="http://schemas.microsoft.com/office/2006/metadata/properties" ma:root="true" ma:fieldsID="98b429d4752c2d1e32c19c0d08392a4d" ns2:_="">
    <xsd:import namespace="e46040f1-2c7b-4e77-93af-f395b8cc6f0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6040f1-2c7b-4e77-93af-f395b8cc6f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7EE725D-CEB8-4AE3-924C-756D8B6A075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46040f1-2c7b-4e77-93af-f395b8cc6f0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85DA15A-835E-4D69-95B9-8B4860F4EFF1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AFB0B777-BA56-4067-A391-210BBB5DBC8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3177</Words>
  <Application>Microsoft Office PowerPoint</Application>
  <PresentationFormat>Widescreen</PresentationFormat>
  <Paragraphs>110</Paragraphs>
  <Slides>8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Anna</cp:lastModifiedBy>
  <cp:revision>1053</cp:revision>
  <dcterms:created xsi:type="dcterms:W3CDTF">2018-03-01T02:03:00Z</dcterms:created>
  <dcterms:modified xsi:type="dcterms:W3CDTF">2021-12-21T17:54:56Z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1033-11.2.0.10382</vt:lpwstr>
  </property>
  <property fmtid="{D5CDD505-2E9C-101B-9397-08002B2CF9AE}" pid="3" name="KSORubyTemplateID">
    <vt:lpwstr>2</vt:lpwstr>
  </property>
  <property fmtid="{D5CDD505-2E9C-101B-9397-08002B2CF9AE}" pid="4" name="ICV">
    <vt:lpwstr>69E8F2833FD64A22B7D65E3789AFD7CC</vt:lpwstr>
  </property>
  <property fmtid="{D5CDD505-2E9C-101B-9397-08002B2CF9AE}" pid="5" name="ContentTypeId">
    <vt:lpwstr>0x010100A796496F0502D74BB4A164540D9F4E20</vt:lpwstr>
  </property>
</Properties>
</file>

<file path=docProps/thumbnail.jpeg>
</file>